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7"/>
  </p:notesMasterIdLst>
  <p:sldIdLst>
    <p:sldId id="256" r:id="rId2"/>
    <p:sldId id="262" r:id="rId3"/>
    <p:sldId id="292" r:id="rId4"/>
    <p:sldId id="342" r:id="rId5"/>
    <p:sldId id="350" r:id="rId6"/>
    <p:sldId id="351" r:id="rId7"/>
    <p:sldId id="352" r:id="rId8"/>
    <p:sldId id="353" r:id="rId9"/>
    <p:sldId id="354" r:id="rId10"/>
    <p:sldId id="355" r:id="rId11"/>
    <p:sldId id="291" r:id="rId12"/>
    <p:sldId id="298" r:id="rId13"/>
    <p:sldId id="299" r:id="rId14"/>
    <p:sldId id="300" r:id="rId15"/>
    <p:sldId id="303" r:id="rId16"/>
    <p:sldId id="304" r:id="rId17"/>
    <p:sldId id="307" r:id="rId18"/>
    <p:sldId id="339" r:id="rId19"/>
    <p:sldId id="344" r:id="rId20"/>
    <p:sldId id="290" r:id="rId21"/>
    <p:sldId id="341" r:id="rId22"/>
    <p:sldId id="337" r:id="rId23"/>
    <p:sldId id="329" r:id="rId24"/>
    <p:sldId id="348" r:id="rId25"/>
    <p:sldId id="333" r:id="rId26"/>
    <p:sldId id="284" r:id="rId27"/>
    <p:sldId id="285" r:id="rId28"/>
    <p:sldId id="286" r:id="rId29"/>
    <p:sldId id="287" r:id="rId30"/>
    <p:sldId id="269" r:id="rId31"/>
    <p:sldId id="320" r:id="rId32"/>
    <p:sldId id="321" r:id="rId33"/>
    <p:sldId id="264" r:id="rId34"/>
    <p:sldId id="265" r:id="rId35"/>
    <p:sldId id="33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4A8"/>
    <a:srgbClr val="DACB0C"/>
    <a:srgbClr val="469040"/>
    <a:srgbClr val="3F823A"/>
    <a:srgbClr val="3A8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>
      <p:cViewPr varScale="1">
        <p:scale>
          <a:sx n="108" d="100"/>
          <a:sy n="108" d="100"/>
        </p:scale>
        <p:origin x="18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123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0EDEA-29F7-403B-AB96-AA2E86CCD796}" type="doc">
      <dgm:prSet loTypeId="urn:microsoft.com/office/officeart/2005/8/layout/cycle8" loCatId="cycle" qsTypeId="urn:microsoft.com/office/officeart/2005/8/quickstyle/simple4" qsCatId="simple" csTypeId="urn:microsoft.com/office/officeart/2005/8/colors/colorful3" csCatId="colorful" phldr="1"/>
      <dgm:spPr/>
    </dgm:pt>
    <dgm:pt modelId="{3AD9EACE-C7EC-4CFF-A411-049135EC29BC}">
      <dgm:prSet phldrT="[Text]" custT="1"/>
      <dgm:spPr/>
      <dgm:t>
        <a:bodyPr/>
        <a:lstStyle/>
        <a:p>
          <a:r>
            <a:rPr lang="en-US" sz="1800" b="1" dirty="0"/>
            <a:t>Contaminant Prevention &amp; Removal</a:t>
          </a:r>
        </a:p>
      </dgm:t>
    </dgm:pt>
    <dgm:pt modelId="{337EB415-89CC-4402-9FAC-CD3F3E5F80AD}" type="parTrans" cxnId="{DEC7B235-BFBA-46E1-B0AD-81D008A36AF8}">
      <dgm:prSet/>
      <dgm:spPr/>
      <dgm:t>
        <a:bodyPr/>
        <a:lstStyle/>
        <a:p>
          <a:endParaRPr lang="en-US"/>
        </a:p>
      </dgm:t>
    </dgm:pt>
    <dgm:pt modelId="{DF7F1456-478D-490E-BBF5-CA195F79A23A}" type="sibTrans" cxnId="{DEC7B235-BFBA-46E1-B0AD-81D008A36AF8}">
      <dgm:prSet/>
      <dgm:spPr/>
      <dgm:t>
        <a:bodyPr/>
        <a:lstStyle/>
        <a:p>
          <a:endParaRPr lang="en-US"/>
        </a:p>
      </dgm:t>
    </dgm:pt>
    <dgm:pt modelId="{316AA28D-D1CA-45C1-BC57-CA29251A941F}">
      <dgm:prSet phldrT="[Text]" custT="1"/>
      <dgm:spPr/>
      <dgm:t>
        <a:bodyPr/>
        <a:lstStyle/>
        <a:p>
          <a:r>
            <a:rPr lang="en-US" sz="1800" b="1" dirty="0"/>
            <a:t>Lubricant Selection &amp; Handling</a:t>
          </a:r>
        </a:p>
      </dgm:t>
    </dgm:pt>
    <dgm:pt modelId="{FD486323-5FA2-4164-9196-D1ECBD5F981D}" type="parTrans" cxnId="{2D662B95-F6FE-48AC-B630-81F793A39585}">
      <dgm:prSet/>
      <dgm:spPr/>
      <dgm:t>
        <a:bodyPr/>
        <a:lstStyle/>
        <a:p>
          <a:endParaRPr lang="en-US"/>
        </a:p>
      </dgm:t>
    </dgm:pt>
    <dgm:pt modelId="{93DA11A4-8767-4B7A-8F46-964717D951B8}" type="sibTrans" cxnId="{2D662B95-F6FE-48AC-B630-81F793A39585}">
      <dgm:prSet/>
      <dgm:spPr/>
      <dgm:t>
        <a:bodyPr/>
        <a:lstStyle/>
        <a:p>
          <a:endParaRPr lang="en-US"/>
        </a:p>
      </dgm:t>
    </dgm:pt>
    <dgm:pt modelId="{2B7F5C76-19E0-4E65-B1E0-57F76375DF3B}">
      <dgm:prSet phldrT="[Text]" custT="1"/>
      <dgm:spPr/>
      <dgm:t>
        <a:bodyPr/>
        <a:lstStyle/>
        <a:p>
          <a:r>
            <a:rPr lang="en-US" sz="1800" b="1" dirty="0"/>
            <a:t>Condition Monitoring &amp; Technical Training</a:t>
          </a:r>
        </a:p>
      </dgm:t>
    </dgm:pt>
    <dgm:pt modelId="{588ED0AF-8D7E-44B6-9845-B188E87A41A9}" type="parTrans" cxnId="{4A7372EC-CF1A-4213-BF29-849DF7E1DB05}">
      <dgm:prSet/>
      <dgm:spPr/>
      <dgm:t>
        <a:bodyPr/>
        <a:lstStyle/>
        <a:p>
          <a:endParaRPr lang="en-US"/>
        </a:p>
      </dgm:t>
    </dgm:pt>
    <dgm:pt modelId="{DD0F6145-D921-47CC-AC46-2048575A2C58}" type="sibTrans" cxnId="{4A7372EC-CF1A-4213-BF29-849DF7E1DB05}">
      <dgm:prSet/>
      <dgm:spPr/>
      <dgm:t>
        <a:bodyPr/>
        <a:lstStyle/>
        <a:p>
          <a:endParaRPr lang="en-US"/>
        </a:p>
      </dgm:t>
    </dgm:pt>
    <dgm:pt modelId="{3E016B6C-5598-4F9B-ACA3-47AE9B39C582}" type="pres">
      <dgm:prSet presAssocID="{4E10EDEA-29F7-403B-AB96-AA2E86CCD796}" presName="compositeShape" presStyleCnt="0">
        <dgm:presLayoutVars>
          <dgm:chMax val="7"/>
          <dgm:dir/>
          <dgm:resizeHandles val="exact"/>
        </dgm:presLayoutVars>
      </dgm:prSet>
      <dgm:spPr/>
    </dgm:pt>
    <dgm:pt modelId="{6767BD1B-8705-4717-8142-7CB3B55576CB}" type="pres">
      <dgm:prSet presAssocID="{4E10EDEA-29F7-403B-AB96-AA2E86CCD796}" presName="wedge1" presStyleLbl="node1" presStyleIdx="0" presStyleCnt="3" custScaleX="105459" custScaleY="92857"/>
      <dgm:spPr/>
    </dgm:pt>
    <dgm:pt modelId="{B2F655EE-D804-4F58-B107-BDBFFABA018B}" type="pres">
      <dgm:prSet presAssocID="{4E10EDEA-29F7-403B-AB96-AA2E86CCD796}" presName="dummy1a" presStyleCnt="0"/>
      <dgm:spPr/>
    </dgm:pt>
    <dgm:pt modelId="{3277AF38-23D8-4F87-9646-78EAEC54A1D7}" type="pres">
      <dgm:prSet presAssocID="{4E10EDEA-29F7-403B-AB96-AA2E86CCD796}" presName="dummy1b" presStyleCnt="0"/>
      <dgm:spPr/>
    </dgm:pt>
    <dgm:pt modelId="{F6E2EADF-BBCE-4BD2-BF93-7F5123DCA9F8}" type="pres">
      <dgm:prSet presAssocID="{4E10EDEA-29F7-403B-AB96-AA2E86CCD7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E869EAF-18C4-4643-BCBF-8EE3015B15A0}" type="pres">
      <dgm:prSet presAssocID="{4E10EDEA-29F7-403B-AB96-AA2E86CCD796}" presName="wedge2" presStyleLbl="node1" presStyleIdx="1" presStyleCnt="3"/>
      <dgm:spPr/>
    </dgm:pt>
    <dgm:pt modelId="{4CABD771-9A42-4758-B077-CEDE4ADCA169}" type="pres">
      <dgm:prSet presAssocID="{4E10EDEA-29F7-403B-AB96-AA2E86CCD796}" presName="dummy2a" presStyleCnt="0"/>
      <dgm:spPr/>
    </dgm:pt>
    <dgm:pt modelId="{07A56031-993E-4D00-A496-59AE9EAAAFEE}" type="pres">
      <dgm:prSet presAssocID="{4E10EDEA-29F7-403B-AB96-AA2E86CCD796}" presName="dummy2b" presStyleCnt="0"/>
      <dgm:spPr/>
    </dgm:pt>
    <dgm:pt modelId="{E62D8B6D-4F53-458C-8F49-5B858D0C0DD2}" type="pres">
      <dgm:prSet presAssocID="{4E10EDEA-29F7-403B-AB96-AA2E86CCD7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07FE689-3E30-4B45-9373-E730B970A1F6}" type="pres">
      <dgm:prSet presAssocID="{4E10EDEA-29F7-403B-AB96-AA2E86CCD796}" presName="wedge3" presStyleLbl="node1" presStyleIdx="2" presStyleCnt="3"/>
      <dgm:spPr/>
    </dgm:pt>
    <dgm:pt modelId="{A3AB3410-64F4-4382-8E58-758648760E8B}" type="pres">
      <dgm:prSet presAssocID="{4E10EDEA-29F7-403B-AB96-AA2E86CCD796}" presName="dummy3a" presStyleCnt="0"/>
      <dgm:spPr/>
    </dgm:pt>
    <dgm:pt modelId="{EBCDAF4C-C366-4ADC-867B-F4E4A8EEAFB9}" type="pres">
      <dgm:prSet presAssocID="{4E10EDEA-29F7-403B-AB96-AA2E86CCD796}" presName="dummy3b" presStyleCnt="0"/>
      <dgm:spPr/>
    </dgm:pt>
    <dgm:pt modelId="{1A5686D6-A076-40E4-87A3-B423497B4FF3}" type="pres">
      <dgm:prSet presAssocID="{4E10EDEA-29F7-403B-AB96-AA2E86CCD7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3450E2A-285C-48C3-B07E-5DB9A1246BA7}" type="pres">
      <dgm:prSet presAssocID="{DF7F1456-478D-490E-BBF5-CA195F79A23A}" presName="arrowWedge1" presStyleLbl="fgSibTrans2D1" presStyleIdx="0" presStyleCnt="3" custScaleX="99471" custScaleY="99875"/>
      <dgm:spPr/>
    </dgm:pt>
    <dgm:pt modelId="{6FBC37CB-A510-463A-AB73-A0E044DB3E38}" type="pres">
      <dgm:prSet presAssocID="{93DA11A4-8767-4B7A-8F46-964717D951B8}" presName="arrowWedge2" presStyleLbl="fgSibTrans2D1" presStyleIdx="1" presStyleCnt="3"/>
      <dgm:spPr/>
    </dgm:pt>
    <dgm:pt modelId="{5C008D74-277A-4C5A-B0BA-FA2FF6FCECA8}" type="pres">
      <dgm:prSet presAssocID="{DD0F6145-D921-47CC-AC46-2048575A2C58}" presName="arrowWedge3" presStyleLbl="fgSibTrans2D1" presStyleIdx="2" presStyleCnt="3"/>
      <dgm:spPr/>
    </dgm:pt>
  </dgm:ptLst>
  <dgm:cxnLst>
    <dgm:cxn modelId="{B3EFEF1C-906A-42F4-99E4-03D26830AA97}" type="presOf" srcId="{316AA28D-D1CA-45C1-BC57-CA29251A941F}" destId="{E62D8B6D-4F53-458C-8F49-5B858D0C0DD2}" srcOrd="1" destOrd="0" presId="urn:microsoft.com/office/officeart/2005/8/layout/cycle8"/>
    <dgm:cxn modelId="{DEC7B235-BFBA-46E1-B0AD-81D008A36AF8}" srcId="{4E10EDEA-29F7-403B-AB96-AA2E86CCD796}" destId="{3AD9EACE-C7EC-4CFF-A411-049135EC29BC}" srcOrd="0" destOrd="0" parTransId="{337EB415-89CC-4402-9FAC-CD3F3E5F80AD}" sibTransId="{DF7F1456-478D-490E-BBF5-CA195F79A23A}"/>
    <dgm:cxn modelId="{3128A083-F48B-4E4B-8F78-76EA6D513C73}" type="presOf" srcId="{2B7F5C76-19E0-4E65-B1E0-57F76375DF3B}" destId="{1A5686D6-A076-40E4-87A3-B423497B4FF3}" srcOrd="1" destOrd="0" presId="urn:microsoft.com/office/officeart/2005/8/layout/cycle8"/>
    <dgm:cxn modelId="{7F8EB08C-9931-499D-A751-6853B9CD9FAC}" type="presOf" srcId="{3AD9EACE-C7EC-4CFF-A411-049135EC29BC}" destId="{F6E2EADF-BBCE-4BD2-BF93-7F5123DCA9F8}" srcOrd="1" destOrd="0" presId="urn:microsoft.com/office/officeart/2005/8/layout/cycle8"/>
    <dgm:cxn modelId="{E955E392-CD70-429E-A679-5FBF37E3DA7A}" type="presOf" srcId="{4E10EDEA-29F7-403B-AB96-AA2E86CCD796}" destId="{3E016B6C-5598-4F9B-ACA3-47AE9B39C582}" srcOrd="0" destOrd="0" presId="urn:microsoft.com/office/officeart/2005/8/layout/cycle8"/>
    <dgm:cxn modelId="{2D662B95-F6FE-48AC-B630-81F793A39585}" srcId="{4E10EDEA-29F7-403B-AB96-AA2E86CCD796}" destId="{316AA28D-D1CA-45C1-BC57-CA29251A941F}" srcOrd="1" destOrd="0" parTransId="{FD486323-5FA2-4164-9196-D1ECBD5F981D}" sibTransId="{93DA11A4-8767-4B7A-8F46-964717D951B8}"/>
    <dgm:cxn modelId="{E7273DD3-41A6-43BD-A535-856A49381083}" type="presOf" srcId="{3AD9EACE-C7EC-4CFF-A411-049135EC29BC}" destId="{6767BD1B-8705-4717-8142-7CB3B55576CB}" srcOrd="0" destOrd="0" presId="urn:microsoft.com/office/officeart/2005/8/layout/cycle8"/>
    <dgm:cxn modelId="{D27114E7-008B-4BBB-97C9-B15C143A7E38}" type="presOf" srcId="{316AA28D-D1CA-45C1-BC57-CA29251A941F}" destId="{8E869EAF-18C4-4643-BCBF-8EE3015B15A0}" srcOrd="0" destOrd="0" presId="urn:microsoft.com/office/officeart/2005/8/layout/cycle8"/>
    <dgm:cxn modelId="{236C4AE7-F167-4DD5-A778-9FB8E4CAA673}" type="presOf" srcId="{2B7F5C76-19E0-4E65-B1E0-57F76375DF3B}" destId="{207FE689-3E30-4B45-9373-E730B970A1F6}" srcOrd="0" destOrd="0" presId="urn:microsoft.com/office/officeart/2005/8/layout/cycle8"/>
    <dgm:cxn modelId="{4A7372EC-CF1A-4213-BF29-849DF7E1DB05}" srcId="{4E10EDEA-29F7-403B-AB96-AA2E86CCD796}" destId="{2B7F5C76-19E0-4E65-B1E0-57F76375DF3B}" srcOrd="2" destOrd="0" parTransId="{588ED0AF-8D7E-44B6-9845-B188E87A41A9}" sibTransId="{DD0F6145-D921-47CC-AC46-2048575A2C58}"/>
    <dgm:cxn modelId="{6B4AE619-EEF3-4D17-9E99-0AA8FF5A261F}" type="presParOf" srcId="{3E016B6C-5598-4F9B-ACA3-47AE9B39C582}" destId="{6767BD1B-8705-4717-8142-7CB3B55576CB}" srcOrd="0" destOrd="0" presId="urn:microsoft.com/office/officeart/2005/8/layout/cycle8"/>
    <dgm:cxn modelId="{FCCFD276-D4BC-4BE8-838D-FE2B2CEC0B68}" type="presParOf" srcId="{3E016B6C-5598-4F9B-ACA3-47AE9B39C582}" destId="{B2F655EE-D804-4F58-B107-BDBFFABA018B}" srcOrd="1" destOrd="0" presId="urn:microsoft.com/office/officeart/2005/8/layout/cycle8"/>
    <dgm:cxn modelId="{73557F34-1086-41F5-8D52-F7C53958762C}" type="presParOf" srcId="{3E016B6C-5598-4F9B-ACA3-47AE9B39C582}" destId="{3277AF38-23D8-4F87-9646-78EAEC54A1D7}" srcOrd="2" destOrd="0" presId="urn:microsoft.com/office/officeart/2005/8/layout/cycle8"/>
    <dgm:cxn modelId="{2C6CDE51-37E2-4F16-BBA1-EF949C28DB8B}" type="presParOf" srcId="{3E016B6C-5598-4F9B-ACA3-47AE9B39C582}" destId="{F6E2EADF-BBCE-4BD2-BF93-7F5123DCA9F8}" srcOrd="3" destOrd="0" presId="urn:microsoft.com/office/officeart/2005/8/layout/cycle8"/>
    <dgm:cxn modelId="{B754C584-A35E-45E5-B59F-829CFBC6C038}" type="presParOf" srcId="{3E016B6C-5598-4F9B-ACA3-47AE9B39C582}" destId="{8E869EAF-18C4-4643-BCBF-8EE3015B15A0}" srcOrd="4" destOrd="0" presId="urn:microsoft.com/office/officeart/2005/8/layout/cycle8"/>
    <dgm:cxn modelId="{28735938-1FAE-4F6F-A66B-BB41B498BF15}" type="presParOf" srcId="{3E016B6C-5598-4F9B-ACA3-47AE9B39C582}" destId="{4CABD771-9A42-4758-B077-CEDE4ADCA169}" srcOrd="5" destOrd="0" presId="urn:microsoft.com/office/officeart/2005/8/layout/cycle8"/>
    <dgm:cxn modelId="{E2097A1B-D785-48F9-AA12-87F014B99278}" type="presParOf" srcId="{3E016B6C-5598-4F9B-ACA3-47AE9B39C582}" destId="{07A56031-993E-4D00-A496-59AE9EAAAFEE}" srcOrd="6" destOrd="0" presId="urn:microsoft.com/office/officeart/2005/8/layout/cycle8"/>
    <dgm:cxn modelId="{CF497FE6-CA74-4CB1-A5B1-E563D41F6C97}" type="presParOf" srcId="{3E016B6C-5598-4F9B-ACA3-47AE9B39C582}" destId="{E62D8B6D-4F53-458C-8F49-5B858D0C0DD2}" srcOrd="7" destOrd="0" presId="urn:microsoft.com/office/officeart/2005/8/layout/cycle8"/>
    <dgm:cxn modelId="{2F06E36D-745A-41F7-8DA1-05E4E46A3178}" type="presParOf" srcId="{3E016B6C-5598-4F9B-ACA3-47AE9B39C582}" destId="{207FE689-3E30-4B45-9373-E730B970A1F6}" srcOrd="8" destOrd="0" presId="urn:microsoft.com/office/officeart/2005/8/layout/cycle8"/>
    <dgm:cxn modelId="{AE5FB72D-C6FE-4446-8BDC-6026885E0C7C}" type="presParOf" srcId="{3E016B6C-5598-4F9B-ACA3-47AE9B39C582}" destId="{A3AB3410-64F4-4382-8E58-758648760E8B}" srcOrd="9" destOrd="0" presId="urn:microsoft.com/office/officeart/2005/8/layout/cycle8"/>
    <dgm:cxn modelId="{C68A955A-E241-468E-9608-76BBB45A5ACB}" type="presParOf" srcId="{3E016B6C-5598-4F9B-ACA3-47AE9B39C582}" destId="{EBCDAF4C-C366-4ADC-867B-F4E4A8EEAFB9}" srcOrd="10" destOrd="0" presId="urn:microsoft.com/office/officeart/2005/8/layout/cycle8"/>
    <dgm:cxn modelId="{1BA4B76B-46BA-4B7E-BB11-60F7025E86DC}" type="presParOf" srcId="{3E016B6C-5598-4F9B-ACA3-47AE9B39C582}" destId="{1A5686D6-A076-40E4-87A3-B423497B4FF3}" srcOrd="11" destOrd="0" presId="urn:microsoft.com/office/officeart/2005/8/layout/cycle8"/>
    <dgm:cxn modelId="{7E9FCC40-8454-4EDF-AD2A-B7F6D61A094F}" type="presParOf" srcId="{3E016B6C-5598-4F9B-ACA3-47AE9B39C582}" destId="{B3450E2A-285C-48C3-B07E-5DB9A1246BA7}" srcOrd="12" destOrd="0" presId="urn:microsoft.com/office/officeart/2005/8/layout/cycle8"/>
    <dgm:cxn modelId="{A1591F23-B1AB-4759-A411-2F3F7CC1F896}" type="presParOf" srcId="{3E016B6C-5598-4F9B-ACA3-47AE9B39C582}" destId="{6FBC37CB-A510-463A-AB73-A0E044DB3E38}" srcOrd="13" destOrd="0" presId="urn:microsoft.com/office/officeart/2005/8/layout/cycle8"/>
    <dgm:cxn modelId="{6E17E8B4-7B40-4F21-992A-B630FB9EF0D9}" type="presParOf" srcId="{3E016B6C-5598-4F9B-ACA3-47AE9B39C582}" destId="{5C008D74-277A-4C5A-B0BA-FA2FF6FCECA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7BD1B-8705-4717-8142-7CB3B55576CB}">
      <dsp:nvSpPr>
        <dsp:cNvPr id="0" name=""/>
        <dsp:cNvSpPr/>
      </dsp:nvSpPr>
      <dsp:spPr>
        <a:xfrm>
          <a:off x="1102156" y="447766"/>
          <a:ext cx="4175301" cy="367636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Contaminant Prevention &amp; Removal</a:t>
          </a:r>
        </a:p>
      </dsp:txBody>
      <dsp:txXfrm>
        <a:off x="3302639" y="1226805"/>
        <a:ext cx="1491179" cy="1094156"/>
      </dsp:txXfrm>
    </dsp:sp>
    <dsp:sp modelId="{8E869EAF-18C4-4643-BCBF-8EE3015B15A0}">
      <dsp:nvSpPr>
        <dsp:cNvPr id="0" name=""/>
        <dsp:cNvSpPr/>
      </dsp:nvSpPr>
      <dsp:spPr>
        <a:xfrm>
          <a:off x="1128682" y="447763"/>
          <a:ext cx="3959170" cy="395917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5497000"/>
                <a:satOff val="-3971"/>
                <a:lumOff val="147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5497000"/>
                <a:satOff val="-3971"/>
                <a:lumOff val="1471"/>
                <a:alphaOff val="0"/>
                <a:shade val="100000"/>
              </a:schemeClr>
            </a:gs>
            <a:gs pos="100000">
              <a:schemeClr val="accent3">
                <a:hueOff val="5497000"/>
                <a:satOff val="-3971"/>
                <a:lumOff val="147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Lubricant Selection &amp; Handling</a:t>
          </a:r>
        </a:p>
      </dsp:txBody>
      <dsp:txXfrm>
        <a:off x="2071341" y="3016510"/>
        <a:ext cx="2120984" cy="1036925"/>
      </dsp:txXfrm>
    </dsp:sp>
    <dsp:sp modelId="{207FE689-3E30-4B45-9373-E730B970A1F6}">
      <dsp:nvSpPr>
        <dsp:cNvPr id="0" name=""/>
        <dsp:cNvSpPr/>
      </dsp:nvSpPr>
      <dsp:spPr>
        <a:xfrm>
          <a:off x="1047142" y="306364"/>
          <a:ext cx="3959170" cy="395917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10993999"/>
                <a:satOff val="-7943"/>
                <a:lumOff val="294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10993999"/>
                <a:satOff val="-7943"/>
                <a:lumOff val="2941"/>
                <a:alphaOff val="0"/>
                <a:shade val="100000"/>
              </a:schemeClr>
            </a:gs>
            <a:gs pos="100000">
              <a:schemeClr val="accent3">
                <a:hueOff val="10993999"/>
                <a:satOff val="-7943"/>
                <a:lumOff val="294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Condition Monitoring &amp; Technical Training</a:t>
          </a:r>
        </a:p>
      </dsp:txBody>
      <dsp:txXfrm>
        <a:off x="1505745" y="1145331"/>
        <a:ext cx="1413989" cy="1178324"/>
      </dsp:txXfrm>
    </dsp:sp>
    <dsp:sp modelId="{B3450E2A-285C-48C3-B07E-5DB9A1246BA7}">
      <dsp:nvSpPr>
        <dsp:cNvPr id="0" name=""/>
        <dsp:cNvSpPr/>
      </dsp:nvSpPr>
      <dsp:spPr>
        <a:xfrm>
          <a:off x="976243" y="65339"/>
          <a:ext cx="4425816" cy="444379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BC37CB-A510-463A-AB73-A0E044DB3E38}">
      <dsp:nvSpPr>
        <dsp:cNvPr id="0" name=""/>
        <dsp:cNvSpPr/>
      </dsp:nvSpPr>
      <dsp:spPr>
        <a:xfrm>
          <a:off x="883590" y="202421"/>
          <a:ext cx="4449353" cy="444935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5497000"/>
                <a:satOff val="-3971"/>
                <a:lumOff val="147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5497000"/>
                <a:satOff val="-3971"/>
                <a:lumOff val="1471"/>
                <a:alphaOff val="0"/>
                <a:shade val="100000"/>
              </a:schemeClr>
            </a:gs>
            <a:gs pos="100000">
              <a:schemeClr val="accent3">
                <a:hueOff val="5497000"/>
                <a:satOff val="-3971"/>
                <a:lumOff val="147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008D74-277A-4C5A-B0BA-FA2FF6FCECA8}">
      <dsp:nvSpPr>
        <dsp:cNvPr id="0" name=""/>
        <dsp:cNvSpPr/>
      </dsp:nvSpPr>
      <dsp:spPr>
        <a:xfrm>
          <a:off x="801723" y="61272"/>
          <a:ext cx="4449353" cy="444935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hueOff val="10993999"/>
                <a:satOff val="-7943"/>
                <a:lumOff val="294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3">
                <a:hueOff val="10993999"/>
                <a:satOff val="-7943"/>
                <a:lumOff val="2941"/>
                <a:alphaOff val="0"/>
                <a:shade val="100000"/>
              </a:schemeClr>
            </a:gs>
            <a:gs pos="100000">
              <a:schemeClr val="accent3">
                <a:hueOff val="10993999"/>
                <a:satOff val="-7943"/>
                <a:lumOff val="294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E5C2E-F329-4026-AC18-315D78180E0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E3E51-4A62-4EF5-B697-36415C151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le.webex.com/stle/j.php?MTID=m15c8a350f27e182f042996377889ffa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tel:+1-650-479-3208,,*01*282368897##*01*" TargetMode="External"/><Relationship Id="rId4" Type="http://schemas.openxmlformats.org/officeDocument/2006/relationships/hyperlink" Target="tel:1-877-668-4493,,*01*282368897##*01*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number (access code): 282 368 897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password: qtg6sa66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it's time,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join the meeting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 by phone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1-877-668-4493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Call-in toll-free number (US/Canada)</a:t>
            </a:r>
          </a:p>
          <a:p>
            <a:r>
              <a:rPr lang="en-US" sz="1200" b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1-650-479-3208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Call-in toll number (US/Canada)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E3E51-4A62-4EF5-B697-36415C151F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2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F6511FE-5E57-4F5A-8E6E-2D4CF462746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60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rgbClr val="3A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558" y="3060819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446519"/>
            <a:ext cx="2133600" cy="365125"/>
          </a:xfrm>
          <a:prstGeom prst="rect">
            <a:avLst/>
          </a:prstGeom>
        </p:spPr>
        <p:txBody>
          <a:bodyPr/>
          <a:lstStyle/>
          <a:p>
            <a:fld id="{3F150D65-C64D-44FB-9152-4CC2DE0C9198}" type="datetime1">
              <a:rPr lang="en-US" smtClean="0"/>
              <a:pPr/>
              <a:t>11/7/2018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6260810"/>
            <a:ext cx="9144000" cy="5018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777240" y="6096000"/>
            <a:ext cx="7543800" cy="27432"/>
          </a:xfrm>
          <a:prstGeom prst="rect">
            <a:avLst/>
          </a:prstGeom>
          <a:solidFill>
            <a:srgbClr val="3A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1295400" y="632707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entury" panose="02040604050505020304" pitchFamily="18" charset="0"/>
              </a:rPr>
              <a:t>Service &amp; Solutions</a:t>
            </a:r>
          </a:p>
        </p:txBody>
      </p:sp>
      <p:pic>
        <p:nvPicPr>
          <p:cNvPr id="30" name="Picture 3" descr="S:\Sales and Marketing - new folder\Logos and Letterhead\ESCO_Logo High Re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556" y1="38811" x2="90444" y2="57692"/>
                        <a14:foregroundMark x1="37778" y1="73776" x2="37778" y2="73776"/>
                        <a14:foregroundMark x1="58444" y1="77273" x2="41778" y2="76224"/>
                        <a14:foregroundMark x1="16889" y1="60839" x2="87556" y2="60140"/>
                        <a14:foregroundMark x1="96889" y1="33916" x2="29111" y2="23427"/>
                        <a14:foregroundMark x1="13556" y1="35315" x2="29333" y2="26224"/>
                        <a14:foregroundMark x1="10889" y1="42308" x2="2222" y2="67483"/>
                        <a14:foregroundMark x1="5111" y1="73427" x2="23333" y2="68531"/>
                        <a14:foregroundMark x1="26667" y1="74476" x2="46667" y2="79371"/>
                        <a14:foregroundMark x1="58000" y1="79720" x2="64000" y2="57343"/>
                        <a14:foregroundMark x1="61778" y1="79720" x2="86667" y2="65385"/>
                        <a14:foregroundMark x1="79556" y1="53497" x2="85556" y2="36364"/>
                        <a14:foregroundMark x1="95778" y1="36014" x2="92000" y2="5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7021"/>
            <a:ext cx="990600" cy="62944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7611" y="63246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FE64A4-35FB-42B6-9183-2C0CE0E36649}" type="datetime1">
              <a:rPr lang="en-US" smtClean="0"/>
              <a:pPr/>
              <a:t>11/7/2018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51E52B4A-BA08-4841-AB08-A0D822ABC34D}" type="datetime1">
              <a:rPr lang="en-US" smtClean="0"/>
              <a:pPr/>
              <a:t>11/7/2018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81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21336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rgbClr val="3A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77240" y="6096000"/>
            <a:ext cx="7543800" cy="27432"/>
          </a:xfrm>
          <a:prstGeom prst="rect">
            <a:avLst/>
          </a:prstGeom>
          <a:solidFill>
            <a:srgbClr val="3A8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329180"/>
            <a:ext cx="2133600" cy="365125"/>
          </a:xfrm>
          <a:prstGeom prst="rect">
            <a:avLst/>
          </a:prstGeom>
        </p:spPr>
        <p:txBody>
          <a:bodyPr/>
          <a:lstStyle/>
          <a:p>
            <a:fld id="{3F150D65-C64D-44FB-9152-4CC2DE0C9198}" type="datetime1">
              <a:rPr lang="en-US" smtClean="0"/>
              <a:pPr/>
              <a:t>11/7/2018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260810"/>
            <a:ext cx="9144000" cy="5018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95400" y="632707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entury" panose="02040604050505020304" pitchFamily="18" charset="0"/>
              </a:rPr>
              <a:t>Service &amp; Solutions</a:t>
            </a:r>
          </a:p>
        </p:txBody>
      </p:sp>
      <p:pic>
        <p:nvPicPr>
          <p:cNvPr id="11" name="Picture 3" descr="S:\Sales and Marketing - new folder\Logos and Letterhead\ESCO_Logo High Res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556" y1="38811" x2="90444" y2="57692"/>
                        <a14:foregroundMark x1="37778" y1="73776" x2="37778" y2="73776"/>
                        <a14:foregroundMark x1="58444" y1="77273" x2="41778" y2="76224"/>
                        <a14:foregroundMark x1="16889" y1="60839" x2="87556" y2="60140"/>
                        <a14:foregroundMark x1="96889" y1="33916" x2="29111" y2="23427"/>
                        <a14:foregroundMark x1="13556" y1="35315" x2="29333" y2="26224"/>
                        <a14:foregroundMark x1="10889" y1="42308" x2="2222" y2="67483"/>
                        <a14:foregroundMark x1="5111" y1="73427" x2="23333" y2="68531"/>
                        <a14:foregroundMark x1="26667" y1="74476" x2="46667" y2="79371"/>
                        <a14:foregroundMark x1="58000" y1="79720" x2="64000" y2="57343"/>
                        <a14:foregroundMark x1="61778" y1="79720" x2="86667" y2="65385"/>
                        <a14:foregroundMark x1="79556" y1="53497" x2="85556" y2="36364"/>
                        <a14:foregroundMark x1="95778" y1="36014" x2="92000" y2="5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7021"/>
            <a:ext cx="990600" cy="62944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Arial Black" panose="020B0A040201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le.webex.com/stle/j.php?MTID=m15c8a350f27e182f042996377889ffa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Relationship Id="rId1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8.png"/><Relationship Id="rId7" Type="http://schemas.openxmlformats.org/officeDocument/2006/relationships/image" Target="../media/image7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9.jpeg"/><Relationship Id="rId4" Type="http://schemas.openxmlformats.org/officeDocument/2006/relationships/image" Target="../media/image19.png"/><Relationship Id="rId9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9.png"/><Relationship Id="rId3" Type="http://schemas.openxmlformats.org/officeDocument/2006/relationships/hyperlink" Target="http://www.escopro.com/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8.png"/><Relationship Id="rId2" Type="http://schemas.openxmlformats.org/officeDocument/2006/relationships/hyperlink" Target="mailto:chaught@esco-inc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98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391" y="152400"/>
            <a:ext cx="7543800" cy="9144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Esco Products, Inc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2335040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5" y="3301497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09" y="4267200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3191" y="895171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Technical Services: Christopher Haught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0468D-ADDB-4A6F-A309-5F8863C37402}"/>
              </a:ext>
            </a:extLst>
          </p:cNvPr>
          <p:cNvSpPr txBox="1"/>
          <p:nvPr/>
        </p:nvSpPr>
        <p:spPr>
          <a:xfrm>
            <a:off x="457200" y="3482136"/>
            <a:ext cx="6046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Tools and Methods for Monitoring and Maintaining the health of equipment and in-service lubricants.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4402A-8C27-4635-BC1B-92AB7DEFE697}"/>
              </a:ext>
            </a:extLst>
          </p:cNvPr>
          <p:cNvSpPr txBox="1"/>
          <p:nvPr/>
        </p:nvSpPr>
        <p:spPr>
          <a:xfrm>
            <a:off x="854797" y="2096320"/>
            <a:ext cx="6486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Visual Oil Analysis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A80CF4-7D45-4FBA-A721-0E489738F3A2}"/>
              </a:ext>
            </a:extLst>
          </p:cNvPr>
          <p:cNvSpPr/>
          <p:nvPr/>
        </p:nvSpPr>
        <p:spPr>
          <a:xfrm>
            <a:off x="3800191" y="61986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https://stle.webex.com/stle/j.php?MTID=m15c8a350f27e182f042996377889ffae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810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Equipment Upgrades - Oil Level Indicators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63" y="1282521"/>
            <a:ext cx="3375507" cy="4496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3581400" cy="477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1102514"/>
            <a:ext cx="838033" cy="4815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387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4300" y="308137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Managing Water Contamination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3150"/>
            <a:ext cx="5328482" cy="32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www.noria.com/wp-content/uploads/2012/11/water_contaminatio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2075"/>
            <a:ext cx="2729965" cy="18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95400" y="4921004"/>
            <a:ext cx="360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800" i="1" dirty="0"/>
              <a:t>Clear &amp; Bright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1AF70-D34D-44C0-A6ED-3194CD30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847" y="1295400"/>
            <a:ext cx="288955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5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25786" y="304800"/>
            <a:ext cx="77724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Oil Sight Glasses</a:t>
            </a:r>
          </a:p>
          <a:p>
            <a:pPr algn="ctr">
              <a:spcBef>
                <a:spcPct val="50000"/>
              </a:spcBef>
            </a:pPr>
            <a:r>
              <a:rPr lang="en-US" altLang="en-US" sz="1800" dirty="0"/>
              <a:t>Collect and remove free-floating water and debris from your oil.</a:t>
            </a:r>
          </a:p>
          <a:p>
            <a:pPr>
              <a:spcBef>
                <a:spcPct val="50000"/>
              </a:spcBef>
            </a:pPr>
            <a:endParaRPr lang="en-US" altLang="en-US" sz="1600" dirty="0"/>
          </a:p>
        </p:txBody>
      </p:sp>
      <p:pic>
        <p:nvPicPr>
          <p:cNvPr id="3" name="Picture 2" descr="S:\Sales and Marketing - new folder\OSG\Pics\DesCase 2015 Marketing Pics\OSG-1 oz - horiz_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63" y="1371600"/>
            <a:ext cx="2857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:\Sales and Marketing - new folder\OSG\Pics\DesCase 2015 Marketing Pics\SightGlass_edi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0250"/>
            <a:ext cx="13604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chaught\Desktop\Files Organized For Descase\Product Information\Application and Marketing Pictures\Oil Sight Glass Application Photos\Hi-Temp\OSG-hightemp-1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56025"/>
            <a:ext cx="17224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:\Chris\VOA Information\Oil Sight Glass info\Pictures\Oil Sight Glass Pictures\SAWS rain water\Oil condition glasses after rain 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2" y="1905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29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stCxn id="9" idx="0"/>
            <a:endCxn id="9" idx="2"/>
          </p:cNvCxnSpPr>
          <p:nvPr/>
        </p:nvCxnSpPr>
        <p:spPr>
          <a:xfrm>
            <a:off x="4819650" y="5465763"/>
            <a:ext cx="0" cy="22860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52600" y="1960563"/>
            <a:ext cx="28194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68475" y="3613150"/>
            <a:ext cx="2787650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905000" y="2112963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Reservoir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1050" y="4470400"/>
            <a:ext cx="304800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43450" y="4471988"/>
            <a:ext cx="152400" cy="3111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91050" y="4783138"/>
            <a:ext cx="438150" cy="6826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43450" y="5465763"/>
            <a:ext cx="152400" cy="2286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648200" y="5580063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627313" y="3460750"/>
            <a:ext cx="76200" cy="76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43363" y="3424238"/>
            <a:ext cx="76200" cy="762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 flipH="1" flipV="1">
            <a:off x="3184525" y="3622675"/>
            <a:ext cx="76200" cy="841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8475" y="4546600"/>
            <a:ext cx="2787650" cy="571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86313" y="4708525"/>
            <a:ext cx="46037" cy="1492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19625" y="5216525"/>
            <a:ext cx="381000" cy="2286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3" descr="S:\Sales and Marketing - new folder\OSG\Pics\DesCase 2015 Marketing Pics\SightGlass_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90750"/>
            <a:ext cx="1905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89706" y="328393"/>
            <a:ext cx="8725694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Oil Sight Glasses </a:t>
            </a:r>
          </a:p>
          <a:p>
            <a:pPr algn="ctr">
              <a:spcBef>
                <a:spcPts val="6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They Work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871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27775" y="239772"/>
            <a:ext cx="7772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Oil Sight Glasses in Action</a:t>
            </a:r>
          </a:p>
          <a:p>
            <a:pPr>
              <a:spcBef>
                <a:spcPct val="50000"/>
              </a:spcBef>
            </a:pPr>
            <a:endParaRPr lang="en-US" alt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45" y="1066800"/>
            <a:ext cx="2988519" cy="22413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 descr="S:\Chris\Presentations\2016 Noria Presentation\Pictures to use\Products Available\VOA Pictures\Oil condition glasses after rain 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92983"/>
            <a:ext cx="3367088" cy="2525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:\Chris\Presentations\2016 Noria Presentation\Pictures to use\Products Available\VOA Pictures\Oil condition glasses after rain 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6" y="2667000"/>
            <a:ext cx="4454525" cy="3341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:\Chris\Presentations\2016 Noria Presentation\Pictures to use\Products Available\VOA Pictures\Photo #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50224"/>
            <a:ext cx="2743200" cy="20579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9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3400" y="329624"/>
            <a:ext cx="804413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Oil Sight Glass &amp; Level Monitor</a:t>
            </a:r>
          </a:p>
          <a:p>
            <a:pPr algn="ctr">
              <a:spcBef>
                <a:spcPct val="50000"/>
              </a:spcBef>
            </a:pPr>
            <a:endParaRPr lang="en-US" altLang="en-US" sz="2000" dirty="0">
              <a:latin typeface="Franklin Gothic Medium" panose="020B0603020102020204" pitchFamily="34" charset="0"/>
            </a:endParaRPr>
          </a:p>
        </p:txBody>
      </p:sp>
      <p:pic>
        <p:nvPicPr>
          <p:cNvPr id="3" name="Picture 3" descr="S:\Sales and Marketing - new folder\OSG\Leveler\OSGL Pictures\Oil Sight Glass Level Moni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00497"/>
            <a:ext cx="252571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:\Sales and Marketing - new folder\OSG\Pics\DesCase 2015 Marketing Pics\OilLevelAndSightGlass_edited_WE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1206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6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842318"/>
            <a:ext cx="28194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2425" y="3445693"/>
            <a:ext cx="2781300" cy="10398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752600" y="199471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Aharoni" pitchFamily="2" charset="-79"/>
                <a:cs typeface="Aharoni" pitchFamily="2" charset="-79"/>
              </a:rPr>
              <a:t>Oil Reservoir</a:t>
            </a:r>
          </a:p>
        </p:txBody>
      </p:sp>
      <p:sp>
        <p:nvSpPr>
          <p:cNvPr id="5" name="Rectangle 4"/>
          <p:cNvSpPr/>
          <p:nvPr/>
        </p:nvSpPr>
        <p:spPr>
          <a:xfrm>
            <a:off x="4438650" y="4352155"/>
            <a:ext cx="304800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43450" y="2985318"/>
            <a:ext cx="43815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5213" y="5276080"/>
            <a:ext cx="152400" cy="228600"/>
          </a:xfrm>
          <a:prstGeom prst="rect">
            <a:avLst/>
          </a:prstGeom>
          <a:solidFill>
            <a:srgbClr val="D09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79963" y="5390380"/>
            <a:ext cx="381000" cy="0"/>
          </a:xfrm>
          <a:prstGeom prst="line">
            <a:avLst/>
          </a:prstGeom>
          <a:ln w="38100">
            <a:solidFill>
              <a:srgbClr val="D0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43450" y="2686868"/>
            <a:ext cx="43815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4425" y="2915468"/>
            <a:ext cx="76200" cy="69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72025" y="3445693"/>
            <a:ext cx="381000" cy="1812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43450" y="3594918"/>
            <a:ext cx="43815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43450" y="3061518"/>
            <a:ext cx="4381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22425" y="3185343"/>
            <a:ext cx="2781300" cy="2682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70438" y="3167880"/>
            <a:ext cx="390525" cy="2682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57400" y="3436168"/>
            <a:ext cx="76200" cy="8255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90800" y="3594918"/>
            <a:ext cx="76200" cy="7461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44863" y="3459980"/>
            <a:ext cx="84137" cy="587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2425" y="4428355"/>
            <a:ext cx="2781300" cy="571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65675" y="4406130"/>
            <a:ext cx="46038" cy="1143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24425" y="5504680"/>
            <a:ext cx="46038" cy="1825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760913" y="4966518"/>
            <a:ext cx="420687" cy="3095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39092"/>
            <a:ext cx="1052513" cy="438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88392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Oil Sight Glass &amp; Level Monitors 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6200" y="304800"/>
            <a:ext cx="8991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Dual Port Models – Sampling Abilities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85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685800"/>
            <a:ext cx="3864429" cy="541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525" y="1752600"/>
            <a:ext cx="5782350" cy="3856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30" y="1371600"/>
            <a:ext cx="1409095" cy="33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3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15240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Measuring Water Content</a:t>
            </a:r>
          </a:p>
        </p:txBody>
      </p:sp>
      <p:pic>
        <p:nvPicPr>
          <p:cNvPr id="4098" name="Picture 2" descr="Image result for karl fischer moisture analysis">
            <a:extLst>
              <a:ext uri="{FF2B5EF4-FFF2-40B4-BE49-F238E27FC236}">
                <a16:creationId xmlns:a16="http://schemas.microsoft.com/office/drawing/2014/main" id="{50F72AC4-B2ED-4E07-BAB3-DD27C4E3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400800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09B8E0-4A0F-46E2-9B1F-57A6DADB831F}"/>
              </a:ext>
            </a:extLst>
          </p:cNvPr>
          <p:cNvSpPr txBox="1"/>
          <p:nvPr/>
        </p:nvSpPr>
        <p:spPr>
          <a:xfrm>
            <a:off x="1485900" y="5569258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ASTM D6304</a:t>
            </a:r>
          </a:p>
        </p:txBody>
      </p:sp>
    </p:spTree>
    <p:extLst>
      <p:ext uri="{BB962C8B-B14F-4D97-AF65-F5344CB8AC3E}">
        <p14:creationId xmlns:p14="http://schemas.microsoft.com/office/powerpoint/2010/main" val="3763178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Water/Clarity Magnet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522A56-07CC-4009-B098-09B6EF61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399"/>
            <a:ext cx="967583" cy="3955803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08344-D327-4586-AF65-245CF1375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4370204" cy="348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3883D-2172-4141-9C97-5830DE139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11201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/>
          </p:nvPr>
        </p:nvGraphicFramePr>
        <p:xfrm>
          <a:off x="1104107" y="949618"/>
          <a:ext cx="6324600" cy="4713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descase.com/images/breather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57" y="568618"/>
            <a:ext cx="16002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25560"/>
            <a:ext cx="154781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completehydraulicservice.com/en/COMPLETE%20VALUE/~/media/ohioCAT/top%20pics/toppic-fluids.ash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7" y="540807"/>
            <a:ext cx="19859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S:\Sales and Marketing - new folder\OSG\Pics\DesCase 2015 Marketing Pics\SightGlass_edited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27" y="1918443"/>
            <a:ext cx="74453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chaught\Desktop\Files Organized For Descase\Product Information\Application and Marketing Pictures\3-D BullsEye Application Photos\3-D BullsEye with flui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4" y="1975122"/>
            <a:ext cx="11382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ttp://aviocom.nl/files/media/photo_right/style1/Molykote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1" y="3436445"/>
            <a:ext cx="1822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http://descase.com/sites/default/files/media/IsoLink-Family_we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19" y="3970631"/>
            <a:ext cx="31369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7" y="4856001"/>
            <a:ext cx="2571750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176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23900" y="307691"/>
            <a:ext cx="7696200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Oil Color</a:t>
            </a:r>
          </a:p>
          <a:p>
            <a:pPr algn="ctr"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606" y="1235462"/>
            <a:ext cx="8711697" cy="1066799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dirty="0">
                <a:ea typeface="ＭＳ Ｐゴシック" pitchFamily="34" charset="-128"/>
              </a:rPr>
              <a:t>Monitor Changes in Oil Color – This can be an early indicator of problems.  </a:t>
            </a:r>
          </a:p>
          <a:p>
            <a:pPr marL="0" indent="0">
              <a:buFontTx/>
              <a:buNone/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2508114"/>
            <a:ext cx="6061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Wrong Lubricant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Water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Cross-Contamination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 Oil Oxidation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Operating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Particle Contamination</a:t>
            </a:r>
          </a:p>
        </p:txBody>
      </p:sp>
      <p:pic>
        <p:nvPicPr>
          <p:cNvPr id="7" name="Picture 6" descr="http://youcanthrive.org/blog/wp-content/uploads/2015/02/Oil-Cleansing.jpg">
            <a:extLst>
              <a:ext uri="{FF2B5EF4-FFF2-40B4-BE49-F238E27FC236}">
                <a16:creationId xmlns:a16="http://schemas.microsoft.com/office/drawing/2014/main" id="{2E7B1567-6AAA-42C0-B711-89B5AE182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" y="2172111"/>
            <a:ext cx="3617088" cy="298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78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130206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ASTM D1500 Color 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BAA71-A8CB-44CC-B1B1-D5522DC0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0" y="4059633"/>
            <a:ext cx="4934250" cy="1731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182B2-7259-4205-984C-8C50FEB3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54105"/>
            <a:ext cx="3184754" cy="1936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72535-F0A4-490B-907C-C4DCA1B66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066800"/>
            <a:ext cx="4638095" cy="261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172AA-2E2F-4713-8A87-169388B34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750" y="4016582"/>
            <a:ext cx="3672000" cy="18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6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161591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Color Monitoring Magnet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04DEC5-0556-426D-BC4C-826A64AB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9480"/>
            <a:ext cx="956178" cy="3939039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4C92F-23BD-46E4-9B6C-10A6C2D1E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94319"/>
            <a:ext cx="3581400" cy="1942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66053-587D-44C3-B7ED-BC4EF61AF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88" y="1287458"/>
            <a:ext cx="1978054" cy="263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CD05F-E7B8-49BE-BB44-E0100FBB0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6977"/>
            <a:ext cx="1970374" cy="2627165"/>
          </a:xfrm>
          <a:prstGeom prst="rect">
            <a:avLst/>
          </a:prstGeom>
        </p:spPr>
      </p:pic>
      <p:pic>
        <p:nvPicPr>
          <p:cNvPr id="5122" name="Picture 2" descr="https://www.descase.com/sites/default/files/3D-BullsEye-Polyamide.png">
            <a:extLst>
              <a:ext uri="{FF2B5EF4-FFF2-40B4-BE49-F238E27FC236}">
                <a16:creationId xmlns:a16="http://schemas.microsoft.com/office/drawing/2014/main" id="{DACFD2DA-76F7-44D8-AF89-131374CB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42" y="1060045"/>
            <a:ext cx="2179842" cy="19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:\Chris\DesCase\Pictures\Marketing Pictures\OSGL retouched.jpg">
            <a:extLst>
              <a:ext uri="{FF2B5EF4-FFF2-40B4-BE49-F238E27FC236}">
                <a16:creationId xmlns:a16="http://schemas.microsoft.com/office/drawing/2014/main" id="{DA6D8672-C6BC-4CA5-8D22-44794290F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72151"/>
            <a:ext cx="734306" cy="306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79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4800" y="301435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Excessive Operating Temperature</a:t>
            </a: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711697" cy="106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For every 10°C (18°F) increase in temperature, the oxidation rate of oil doubles, cutting the usable life of the lubricant in half.  </a:t>
            </a:r>
            <a:endParaRPr lang="en-US" altLang="en-US" sz="2800" dirty="0"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209800"/>
            <a:ext cx="44444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Depletes Additives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Decreases Viscosity (Film Strength)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Increases Rate of Corrosion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Promotes Sludge &amp; Varnish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062" y="2343479"/>
            <a:ext cx="791090" cy="36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5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10A017-7F0F-4DA1-9B26-9958748EB1D8}"/>
              </a:ext>
            </a:extLst>
          </p:cNvPr>
          <p:cNvSpPr txBox="1">
            <a:spLocks/>
          </p:cNvSpPr>
          <p:nvPr/>
        </p:nvSpPr>
        <p:spPr>
          <a:xfrm>
            <a:off x="-13665" y="152400"/>
            <a:ext cx="90678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Monitoring Operating Temperatures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2C1122-F0ED-4F65-8E1A-746965E12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65" y="1447800"/>
            <a:ext cx="1319835" cy="4196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02E3B-F550-49AD-9850-54D4CDCE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442110"/>
            <a:ext cx="1319835" cy="421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B6B311-B5F3-44DA-8DF4-382C4302B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71" y="1404461"/>
            <a:ext cx="2793261" cy="42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4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62000" y="304800"/>
            <a:ext cx="822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Magnets in Use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en-US" altLang="en-US" sz="1600" dirty="0">
              <a:latin typeface="Franklin Gothic Medium" panose="020B060302010202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en-US" altLang="en-US" sz="16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67600" y="609601"/>
            <a:ext cx="1295400" cy="1752600"/>
            <a:chOff x="111071101" y="106840020"/>
            <a:chExt cx="876573" cy="13749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111071101" y="106847640"/>
              <a:ext cx="322091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5092" y="106840020"/>
              <a:ext cx="327215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23126" y="106870500"/>
              <a:ext cx="324548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6020" y="106852026"/>
              <a:ext cx="327215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14053" y="106882506"/>
              <a:ext cx="324548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1B2731-1A50-4DAF-878A-20A193037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05" y="1044916"/>
            <a:ext cx="1970374" cy="2627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6AD7E-5FB9-480B-9AD0-731BE7768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05" y="3352800"/>
            <a:ext cx="1978054" cy="263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63374-958F-4EDD-8505-76E28B4BB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9" y="1295400"/>
            <a:ext cx="2793261" cy="4283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1C94D-04BB-41B2-8BB0-00528D835B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64" y="2676215"/>
            <a:ext cx="1417186" cy="327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B7A678-F49E-4994-8C67-CB88A53E89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23" y="2201663"/>
            <a:ext cx="187284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85800" y="381000"/>
            <a:ext cx="777240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Preventing Water Contamination</a:t>
            </a:r>
          </a:p>
          <a:p>
            <a:pPr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3" name="Picture 2" descr="http://descase.com/images/breath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33" y="1523999"/>
            <a:ext cx="38862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:\Chris\Presentations\2016 Noria Presentation\Pictures to use\Desiccant Breathers\x-serie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4053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014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3400" y="409798"/>
            <a:ext cx="800100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Equipment Vents</a:t>
            </a:r>
          </a:p>
          <a:p>
            <a:pPr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5052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37832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71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039091" y="375082"/>
            <a:ext cx="7065818" cy="7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Desiccant Breathers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77" y="1546412"/>
            <a:ext cx="2153227" cy="427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4658" y="2716026"/>
            <a:ext cx="1801091" cy="1613647"/>
          </a:xfrm>
          <a:prstGeom prst="rect">
            <a:avLst/>
          </a:prstGeom>
          <a:pattFill prst="pct75">
            <a:fgClr>
              <a:srgbClr val="4664A8"/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77658" y="2417669"/>
            <a:ext cx="658091" cy="298357"/>
          </a:xfrm>
          <a:prstGeom prst="rect">
            <a:avLst/>
          </a:prstGeom>
          <a:pattFill prst="weave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34658" y="2417669"/>
            <a:ext cx="658091" cy="298357"/>
          </a:xfrm>
          <a:prstGeom prst="rect">
            <a:avLst/>
          </a:prstGeom>
          <a:pattFill prst="weave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77658" y="4329673"/>
            <a:ext cx="658091" cy="299757"/>
          </a:xfrm>
          <a:prstGeom prst="rect">
            <a:avLst/>
          </a:prstGeom>
          <a:pattFill prst="weave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34658" y="4329673"/>
            <a:ext cx="658091" cy="299757"/>
          </a:xfrm>
          <a:prstGeom prst="rect">
            <a:avLst/>
          </a:prstGeom>
          <a:pattFill prst="weave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012294" y="3849220"/>
            <a:ext cx="623455" cy="537882"/>
          </a:xfrm>
          <a:prstGeom prst="cloud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58057" y="4573401"/>
            <a:ext cx="72159" cy="40621"/>
          </a:xfrm>
          <a:prstGeom prst="ellipse">
            <a:avLst/>
          </a:prstGeom>
          <a:solidFill>
            <a:srgbClr val="CF9D1F"/>
          </a:solidFill>
          <a:ln>
            <a:solidFill>
              <a:srgbClr val="CF9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62567" y="4573401"/>
            <a:ext cx="41853" cy="40621"/>
          </a:xfrm>
          <a:prstGeom prst="ellipse">
            <a:avLst/>
          </a:prstGeom>
          <a:solidFill>
            <a:srgbClr val="CF9D1F"/>
          </a:solidFill>
          <a:ln>
            <a:solidFill>
              <a:srgbClr val="CF9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12295" y="4500563"/>
            <a:ext cx="66386" cy="72838"/>
          </a:xfrm>
          <a:prstGeom prst="ellipse">
            <a:avLst/>
          </a:prstGeom>
          <a:solidFill>
            <a:srgbClr val="CF9D1F"/>
          </a:solidFill>
          <a:ln>
            <a:solidFill>
              <a:srgbClr val="CF9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6012294" y="3458416"/>
            <a:ext cx="623455" cy="537882"/>
          </a:xfrm>
          <a:prstGeom prst="cloud">
            <a:avLst/>
          </a:prstGeom>
          <a:pattFill prst="wave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50534" y="2716026"/>
            <a:ext cx="658091" cy="1613647"/>
          </a:xfrm>
          <a:prstGeom prst="rect">
            <a:avLst/>
          </a:prstGeom>
          <a:pattFill prst="pct75">
            <a:fgClr>
              <a:srgbClr val="FF7C80"/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87760" y="2716026"/>
            <a:ext cx="637886" cy="1613647"/>
          </a:xfrm>
          <a:prstGeom prst="rect">
            <a:avLst/>
          </a:prstGeom>
          <a:pattFill prst="pct75">
            <a:fgClr>
              <a:srgbClr val="FF7C80"/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23476" y="2286000"/>
            <a:ext cx="554182" cy="32090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08625" y="2286000"/>
            <a:ext cx="385329" cy="32090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6009408" y="1841967"/>
            <a:ext cx="623455" cy="537882"/>
          </a:xfrm>
          <a:prstGeom prst="cloud">
            <a:avLst/>
          </a:prstGeom>
          <a:pattFill prst="wave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30749" y="1706096"/>
            <a:ext cx="2008909" cy="792816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18476" y="5495085"/>
            <a:ext cx="4433455" cy="50566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16 -0.00593 L -3.93939E-6 -0.235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11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5 -2.01249E-6 L -0.03715 -2.01249E-6 C -0.05434 -2.01249E-6 -0.07465 0.17442 -0.07465 0.31599 L -0.07465 0.6329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316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6201" y="303917"/>
            <a:ext cx="906780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Finding the Source of Contamination…</a:t>
            </a:r>
          </a:p>
          <a:p>
            <a:pPr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3" name="Picture 3" descr="S:\Chris\Presentations\2016 Noria Presentation\Pictures to use\Real World Examples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208699" cy="42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:\Chris\Presentations\2016 Noria Presentation\Pictures to use\Desiccant Breathers\app-flui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64172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7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haught\Desktop\Files Organized For Descase\Product Information\Application and Marketing Pictures\3-D BullsEye Application Photos\3-D BullsEye with flu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" y="4528746"/>
            <a:ext cx="13620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chaught\Desktop\Files Organized For Descase\Product Information\Application and Marketing Pictures\Oil Sight Glass Application Photos\OSG - 1 oz - vert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19" y="3168576"/>
            <a:ext cx="1600200" cy="27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chaught\Desktop\Files Organized For Descase\Product Information\Application and Marketing Pictures\Oil Sight Glass Application Photos\Hi-Temp\OSG-hightemp-1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95" y="2984040"/>
            <a:ext cx="2239153" cy="30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:\Chris\DesCase\Pictures\Marketing Pictures\OSGL retouch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76" y="1983094"/>
            <a:ext cx="9842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:\Chris\DesCase\Pictures\Marketing Pictures\OLI retouch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1763666"/>
            <a:ext cx="753671" cy="43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62000" y="304800"/>
            <a:ext cx="77724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Visual Oil Analysis</a:t>
            </a:r>
          </a:p>
          <a:p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Tools to easily monitor the condition of your oil.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F22395B6-A22F-47AE-855D-3930B2F9C372}"/>
              </a:ext>
            </a:extLst>
          </p:cNvPr>
          <p:cNvGrpSpPr>
            <a:grpSpLocks/>
          </p:cNvGrpSpPr>
          <p:nvPr/>
        </p:nvGrpSpPr>
        <p:grpSpPr bwMode="auto">
          <a:xfrm>
            <a:off x="480654" y="2057400"/>
            <a:ext cx="1362075" cy="2303172"/>
            <a:chOff x="111071101" y="106840020"/>
            <a:chExt cx="876573" cy="1374925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2992174-C30C-4BC3-AC0D-6C819B08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111071101" y="106847640"/>
              <a:ext cx="322091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11FC74D6-1F67-4D53-9568-5BB54164D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5092" y="106840020"/>
              <a:ext cx="327215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BF52099-FABB-4E91-9B2D-A76B5BD04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23126" y="106870500"/>
              <a:ext cx="324548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BC80AFD-5B54-43E2-910B-D0972E8F3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6020" y="106852026"/>
              <a:ext cx="327215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FA3334E-BF50-4B59-940E-85A240B8E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14053" y="106882506"/>
              <a:ext cx="324548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7209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1"/>
            <a:ext cx="91440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Lubricant Storage &amp; Dispensing</a:t>
            </a:r>
            <a:br>
              <a:rPr lang="en-US" dirty="0">
                <a:latin typeface="Franklin Gothic Medium" panose="020B060302010202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95400"/>
            <a:ext cx="5687950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Chris\Presentations\2016 Noria Presentation\Pictures to use\Color Coded Containers\IsoLink-Family_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6018"/>
            <a:ext cx="46434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Chris\Presentations\2016 Noria Presentation\Pictures to use\Color Coded Containers\Oilsaf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55" y="3283352"/>
            <a:ext cx="2217345" cy="262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:\Chris\Presentations\2016 Noria Presentation\Pictures to use\Color Coded Containers\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2781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:\Chris\Presentations\2016 Noria Presentation\Pictures to use\Color Coded Containers\125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0" y="4419600"/>
            <a:ext cx="3829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730514" y="-152400"/>
            <a:ext cx="7530571" cy="1201116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Color-Coded Containers</a:t>
            </a:r>
          </a:p>
        </p:txBody>
      </p:sp>
    </p:spTree>
    <p:extLst>
      <p:ext uri="{BB962C8B-B14F-4D97-AF65-F5344CB8AC3E}">
        <p14:creationId xmlns:p14="http://schemas.microsoft.com/office/powerpoint/2010/main" val="1121622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Easily Identifying Lubricants</a:t>
            </a:r>
          </a:p>
        </p:txBody>
      </p:sp>
      <p:pic>
        <p:nvPicPr>
          <p:cNvPr id="3" name="Picture 3" descr="S:\Chris\Presentations\2016 Noria Presentation\Pictures to use\Color Coded Containers\spectrumtagsandlabels_1009263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9544"/>
            <a:ext cx="4038600" cy="227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:\Chris\Presentations\2016 Noria Presentation\Pictures to use\Color Coded Containers\Grease t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3" y="3779822"/>
            <a:ext cx="3749624" cy="209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:\Chris\Presentations\2016 Noria Presentation\Pictures to use\Color Coded Containers\color_tape_me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252"/>
            <a:ext cx="4264633" cy="181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:\Chris\Presentations\2016 Noria Presentation\Pictures to use\Color Coded Containers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88" y="3724747"/>
            <a:ext cx="3578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487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85800" y="161139"/>
            <a:ext cx="7620000" cy="1295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Improving Current Practices</a:t>
            </a:r>
            <a:br>
              <a:rPr lang="en-US" altLang="en-US" sz="4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sz="2800" i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Small Improvements add up to big 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" y="1356511"/>
            <a:ext cx="4470400" cy="3352800"/>
          </a:xfrm>
        </p:spPr>
      </p:pic>
      <p:pic>
        <p:nvPicPr>
          <p:cNvPr id="7" name="Picture 6" descr="S:\Chris\Presentations\2016 Noria Presentation\Pictures to use\Color Coded Containers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477610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68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6775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17755"/>
            <a:ext cx="9146219" cy="1295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Improving Current Practices</a:t>
            </a:r>
            <a:br>
              <a:rPr lang="en-US" altLang="en-US" sz="4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en-US" sz="2800" i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Small Improvements add up to big results</a:t>
            </a:r>
          </a:p>
        </p:txBody>
      </p:sp>
      <p:pic>
        <p:nvPicPr>
          <p:cNvPr id="4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689" y="14478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1988034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048" y="4103901"/>
            <a:ext cx="8229600" cy="23923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dirty="0"/>
              <a:t>Christopher Haught</a:t>
            </a:r>
          </a:p>
          <a:p>
            <a:pPr marL="0" indent="0">
              <a:buFont typeface="Arial" charset="0"/>
              <a:buNone/>
            </a:pPr>
            <a:r>
              <a:rPr lang="en-US" altLang="en-US" dirty="0"/>
              <a:t>Esco Products, Inc</a:t>
            </a:r>
          </a:p>
          <a:p>
            <a:pPr marL="0" indent="0">
              <a:buFont typeface="Arial" charset="0"/>
              <a:buNone/>
            </a:pPr>
            <a:r>
              <a:rPr lang="en-US" altLang="en-US" dirty="0">
                <a:solidFill>
                  <a:srgbClr val="4664A8"/>
                </a:solidFill>
                <a:hlinkClick r:id="rId2"/>
              </a:rPr>
              <a:t>chaught@esco-inc.com</a:t>
            </a:r>
            <a:endParaRPr lang="en-US" altLang="en-US" dirty="0">
              <a:solidFill>
                <a:srgbClr val="4664A8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en-US" dirty="0">
                <a:solidFill>
                  <a:srgbClr val="4664A8"/>
                </a:solidFill>
                <a:hlinkClick r:id="rId3"/>
              </a:rPr>
              <a:t>www.EscoPro.com</a:t>
            </a:r>
            <a:endParaRPr lang="en-US" altLang="en-US" dirty="0">
              <a:solidFill>
                <a:srgbClr val="4664A8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en-US" dirty="0"/>
          </a:p>
        </p:txBody>
      </p:sp>
      <p:pic>
        <p:nvPicPr>
          <p:cNvPr id="4" name="Picture 2" descr="S:\Sales and Marketing - new folder\Logos and Letterhead\ESCO_Logo High Re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1496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descase.com/images/breather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10" y="564063"/>
            <a:ext cx="2058822" cy="224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12" y="1766094"/>
            <a:ext cx="2011140" cy="22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completehydraulicservice.com/en/COMPLETE%20VALUE/~/media/ohioCAT/top%20pics/toppic-fluids.ash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4" y="564134"/>
            <a:ext cx="19859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:\Sales and Marketing - new folder\OSG\Pics\DesCase 2015 Marketing Pics\SightGlass_edited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25" y="2164313"/>
            <a:ext cx="930578" cy="19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chaught\Desktop\Files Organized For Descase\Product Information\Application and Marketing Pictures\3-D BullsEye Application Photos\3-D BullsEye with flui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" y="2122124"/>
            <a:ext cx="11382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:\Chris\DesCase\Pictures\Marketing Pictures\OSGL retouch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79" y="414297"/>
            <a:ext cx="877018" cy="366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3631154" y="516228"/>
            <a:ext cx="1550446" cy="2531772"/>
            <a:chOff x="111071101" y="106840020"/>
            <a:chExt cx="876573" cy="137492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111071101" y="106847640"/>
              <a:ext cx="322091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5092" y="106840020"/>
              <a:ext cx="327215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23126" y="106870500"/>
              <a:ext cx="324548" cy="133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6020" y="106852026"/>
              <a:ext cx="327215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0">
              <a:off x="111614053" y="106882506"/>
              <a:ext cx="324548" cy="1332439"/>
            </a:xfrm>
            <a:prstGeom prst="rect">
              <a:avLst/>
            </a:prstGeom>
            <a:noFill/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621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Defining Visual Oil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8E36D-6DCE-4D92-81EB-C3F2BC9D8661}"/>
              </a:ext>
            </a:extLst>
          </p:cNvPr>
          <p:cNvSpPr txBox="1"/>
          <p:nvPr/>
        </p:nvSpPr>
        <p:spPr>
          <a:xfrm>
            <a:off x="381000" y="1371600"/>
            <a:ext cx="7162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Gaining a better understanding of the condition of a machine or the health of a lubricant simply through observation.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Correct Level of Oil in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Presence of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Presence of 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Color of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Clarity of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Excessive Operating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Source of Contamination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6" descr="http://youcanthrive.org/blog/wp-content/uploads/2015/02/Oil-Cleansing.jpg">
            <a:extLst>
              <a:ext uri="{FF2B5EF4-FFF2-40B4-BE49-F238E27FC236}">
                <a16:creationId xmlns:a16="http://schemas.microsoft.com/office/drawing/2014/main" id="{06DA330E-122E-4261-817C-81C9538B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514600"/>
            <a:ext cx="388417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16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4300" y="262049"/>
            <a:ext cx="891540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Problems With Existing Sight Glasses</a:t>
            </a:r>
          </a:p>
          <a:p>
            <a:pPr algn="ctr"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3" name="Picture 4" descr="http://static.grainger.com/rp/s/is/image/Grainger/1U917_AS01?$zmmain$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4" y="928364"/>
            <a:ext cx="2368966" cy="264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42" y="912813"/>
            <a:ext cx="3894687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92" y="3505200"/>
            <a:ext cx="35242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&quot;No&quot; Symbol 9"/>
          <p:cNvSpPr/>
          <p:nvPr/>
        </p:nvSpPr>
        <p:spPr>
          <a:xfrm>
            <a:off x="1605717" y="855996"/>
            <a:ext cx="2819400" cy="2729236"/>
          </a:xfrm>
          <a:prstGeom prst="noSmoking">
            <a:avLst>
              <a:gd name="adj" fmla="val 4713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624" y="3773121"/>
            <a:ext cx="3152988" cy="22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4800" y="326892"/>
            <a:ext cx="937260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3-D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BullsEyes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Easily Monitor Fluid Levels</a:t>
            </a:r>
          </a:p>
          <a:p>
            <a:pPr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6" name="Picture 2" descr="S:\Sales and Marketing - new folder\OSG\Pics\3-D BullsEye Photos\3-D BULLSEYE - SMALL 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2298893"/>
            <a:ext cx="4100700" cy="273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5" y="1079241"/>
            <a:ext cx="3657600" cy="2439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5" y="364700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4300" y="304800"/>
            <a:ext cx="891540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Equipment Upgrades: 3-D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BullsEyes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5" y="1043134"/>
            <a:ext cx="3187139" cy="2639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10000"/>
            <a:ext cx="2858644" cy="21439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8" y="3810000"/>
            <a:ext cx="2876353" cy="215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4" y="1032178"/>
            <a:ext cx="3269902" cy="27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31582" y="357299"/>
            <a:ext cx="8480834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Equipment Upgrades: 3-D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BullsEyes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100" dirty="0">
              <a:latin typeface="Arial Black" pitchFamily="34" charset="0"/>
            </a:endParaRPr>
          </a:p>
        </p:txBody>
      </p:sp>
      <p:pic>
        <p:nvPicPr>
          <p:cNvPr id="3" name="Picture 2" descr="S:\Sales and Marketing - new folder\OSG\Pics\3-D BullsEye Photos\Inteplast Lolita, TX\DSC00477 XE05 orbit arm gearbox-af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6" y="1121581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:\Sales and Marketing - new folder\OSG\Pics\3-D BullsEye Photos\_MG_8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17054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:\Sales and Marketing - new folder\OSG\Pics\3-D BullsEye Photos\inteplast 3db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32004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03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Problems With Current Level Monitors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" y="1371599"/>
            <a:ext cx="3370452" cy="4496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99" y="1333588"/>
            <a:ext cx="2767831" cy="4572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64" y="1594294"/>
            <a:ext cx="2367954" cy="4050764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12047"/>
            <a:ext cx="1186411" cy="282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1677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4629</TotalTime>
  <Words>366</Words>
  <Application>Microsoft Office PowerPoint</Application>
  <PresentationFormat>On-screen Show (4:3)</PresentationFormat>
  <Paragraphs>92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ＭＳ Ｐゴシック</vt:lpstr>
      <vt:lpstr>Aharoni</vt:lpstr>
      <vt:lpstr>Arial</vt:lpstr>
      <vt:lpstr>Arial Black</vt:lpstr>
      <vt:lpstr>Calibri</vt:lpstr>
      <vt:lpstr>Century</vt:lpstr>
      <vt:lpstr>Franklin Gothic Medium</vt:lpstr>
      <vt:lpstr>Times New Roman</vt:lpstr>
      <vt:lpstr>NewsPrint</vt:lpstr>
      <vt:lpstr>Esco Products, Inc</vt:lpstr>
      <vt:lpstr>PowerPoint Presentation</vt:lpstr>
      <vt:lpstr>PowerPoint Presentation</vt:lpstr>
      <vt:lpstr>Defining Visual Oil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Water Content</vt:lpstr>
      <vt:lpstr>Water/Clarity Magnet</vt:lpstr>
      <vt:lpstr>PowerPoint Presentation</vt:lpstr>
      <vt:lpstr>ASTM D1500 Color Scale</vt:lpstr>
      <vt:lpstr>Color Monitoring Magnet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Lubricant Storage &amp; Dispensing </vt:lpstr>
      <vt:lpstr>Color-Coded Containers</vt:lpstr>
      <vt:lpstr>Easily Identifying Lubricants</vt:lpstr>
      <vt:lpstr>Improving Current Practices Small Improvements add up to big results</vt:lpstr>
      <vt:lpstr>Improving Current Practices Small Improvements add up to big results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Haught</dc:creator>
  <cp:lastModifiedBy>Tann, Michael</cp:lastModifiedBy>
  <cp:revision>119</cp:revision>
  <dcterms:created xsi:type="dcterms:W3CDTF">2015-04-10T14:43:24Z</dcterms:created>
  <dcterms:modified xsi:type="dcterms:W3CDTF">2018-11-07T16:57:28Z</dcterms:modified>
</cp:coreProperties>
</file>